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3"/>
  </p:notesMasterIdLst>
  <p:sldIdLst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>
        <p:scale>
          <a:sx n="75" d="100"/>
          <a:sy n="75" d="100"/>
        </p:scale>
        <p:origin x="98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2024-07-17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sefsamy019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138202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Pressure Controller 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project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128052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Student</a:t>
            </a:r>
            <a:r>
              <a:rPr lang="en-US" dirty="0" smtClean="0">
                <a:solidFill>
                  <a:srgbClr val="FFFFFF"/>
                </a:solidFill>
              </a:rPr>
              <a:t>:		Youssef Samy Youssef</a:t>
            </a:r>
          </a:p>
          <a:p>
            <a:r>
              <a:rPr lang="en-US" b="1" dirty="0" smtClean="0">
                <a:solidFill>
                  <a:srgbClr val="FFFFFF"/>
                </a:solidFill>
              </a:rPr>
              <a:t>Email</a:t>
            </a:r>
            <a:r>
              <a:rPr lang="en-US" dirty="0" smtClean="0">
                <a:solidFill>
                  <a:srgbClr val="FFFFFF"/>
                </a:solidFill>
              </a:rPr>
              <a:t>: 		</a:t>
            </a:r>
            <a:r>
              <a:rPr lang="en-US" cap="none" dirty="0" smtClean="0">
                <a:solidFill>
                  <a:srgbClr val="FFFFFF"/>
                </a:solidFill>
                <a:hlinkClick r:id="rId3"/>
              </a:rPr>
              <a:t>yosefsamy019@gmail.com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b="1" dirty="0" smtClean="0">
                <a:solidFill>
                  <a:srgbClr val="FFFFFF"/>
                </a:solidFill>
              </a:rPr>
              <a:t>Instructor</a:t>
            </a:r>
            <a:r>
              <a:rPr lang="en-US" dirty="0" smtClean="0">
                <a:solidFill>
                  <a:srgbClr val="FFFFFF"/>
                </a:solidFill>
              </a:rPr>
              <a:t>:	Eng. kerloes Khalil</a:t>
            </a:r>
          </a:p>
          <a:p>
            <a:r>
              <a:rPr lang="en-US" b="1" dirty="0" smtClean="0">
                <a:solidFill>
                  <a:srgbClr val="FFFFFF"/>
                </a:solidFill>
              </a:rPr>
              <a:t>Diploma</a:t>
            </a:r>
            <a:r>
              <a:rPr lang="en-US" dirty="0" smtClean="0">
                <a:solidFill>
                  <a:srgbClr val="FFFFFF"/>
                </a:solidFill>
              </a:rPr>
              <a:t>: 	Learn in depth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5.1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Diagram defines </a:t>
            </a:r>
            <a:r>
              <a:rPr lang="en-US" dirty="0"/>
              <a:t>the boundary of the </a:t>
            </a:r>
            <a:r>
              <a:rPr lang="en-US" dirty="0" smtClean="0"/>
              <a:t>system: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678" b="3718"/>
          <a:stretch/>
        </p:blipFill>
        <p:spPr>
          <a:xfrm>
            <a:off x="1995294" y="3017520"/>
            <a:ext cx="7144977" cy="36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5.2 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Diagram </a:t>
            </a:r>
            <a:r>
              <a:rPr lang="en-US" dirty="0" smtClean="0"/>
              <a:t>describe </a:t>
            </a:r>
            <a:r>
              <a:rPr lang="en-US" dirty="0"/>
              <a:t>the workflow </a:t>
            </a:r>
            <a:br>
              <a:rPr lang="en-US" dirty="0"/>
            </a:br>
            <a:r>
              <a:rPr lang="en-US" dirty="0" smtClean="0"/>
              <a:t>behavior </a:t>
            </a:r>
            <a:r>
              <a:rPr lang="en-US" dirty="0"/>
              <a:t>of a </a:t>
            </a:r>
            <a:r>
              <a:rPr lang="en-US" dirty="0" smtClean="0"/>
              <a:t>system: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33"/>
          <a:stretch/>
        </p:blipFill>
        <p:spPr>
          <a:xfrm>
            <a:off x="6979920" y="2184400"/>
            <a:ext cx="4169093" cy="4673600"/>
          </a:xfrm>
          <a:prstGeom prst="roundRect">
            <a:avLst>
              <a:gd name="adj" fmla="val 23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243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5.3 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interaction diagram that details how operations are carried out.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2953917"/>
            <a:ext cx="7264607" cy="37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5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1800" dirty="0" smtClean="0"/>
              <a:t>Design required the system using block diagrams and state machine.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smtClean="0"/>
              <a:t>Use </a:t>
            </a:r>
            <a:r>
              <a:rPr lang="en-US" sz="1800" dirty="0" err="1" smtClean="0"/>
              <a:t>TTool</a:t>
            </a:r>
            <a:r>
              <a:rPr lang="en-US" sz="1800" dirty="0" smtClean="0"/>
              <a:t> Program to make design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9072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6.1 Block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744" y="2303435"/>
            <a:ext cx="8782666" cy="45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6.2 State Machines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481580"/>
            <a:ext cx="2576000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16" y="2481580"/>
            <a:ext cx="4658263" cy="358394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6795" y="6065520"/>
            <a:ext cx="4482062" cy="45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err="1" smtClean="0"/>
              <a:t>Pressor</a:t>
            </a:r>
            <a:r>
              <a:rPr lang="en-US" sz="1800" dirty="0"/>
              <a:t> </a:t>
            </a:r>
            <a:r>
              <a:rPr lang="en-US" sz="1800" dirty="0" smtClean="0"/>
              <a:t>Sensor Driver</a:t>
            </a:r>
            <a:endParaRPr lang="en-US" sz="1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2715" y="6065520"/>
            <a:ext cx="4482062" cy="45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Buzzer Driver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656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State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714" y="2533661"/>
            <a:ext cx="3759615" cy="350137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433835" y="6146800"/>
            <a:ext cx="4482062" cy="45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Led Driver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38" y="2472668"/>
            <a:ext cx="2794244" cy="362336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90235" y="6146800"/>
            <a:ext cx="4482062" cy="45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Alarm manager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24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State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84" y="2316157"/>
            <a:ext cx="4909016" cy="407448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6795" y="3027680"/>
            <a:ext cx="4482062" cy="45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Main Control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476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6.3 Simulate the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50"/>
          <a:stretch/>
        </p:blipFill>
        <p:spPr>
          <a:xfrm>
            <a:off x="2285057" y="2319020"/>
            <a:ext cx="7171459" cy="4538980"/>
          </a:xfrm>
        </p:spPr>
      </p:pic>
    </p:spTree>
    <p:extLst>
      <p:ext uri="{BB962C8B-B14F-4D97-AF65-F5344CB8AC3E}">
        <p14:creationId xmlns:p14="http://schemas.microsoft.com/office/powerpoint/2010/main" val="2008175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Project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Language: C</a:t>
            </a:r>
          </a:p>
          <a:p>
            <a:endParaRPr lang="en-US" dirty="0" smtClean="0"/>
          </a:p>
          <a:p>
            <a:r>
              <a:rPr lang="en-US" dirty="0" smtClean="0"/>
              <a:t>Board: STM32</a:t>
            </a:r>
          </a:p>
          <a:p>
            <a:endParaRPr lang="en-US" dirty="0" smtClean="0"/>
          </a:p>
          <a:p>
            <a:r>
              <a:rPr lang="en-US" dirty="0" smtClean="0"/>
              <a:t>Write own </a:t>
            </a:r>
            <a:r>
              <a:rPr lang="en-US" dirty="0" err="1" smtClean="0"/>
              <a:t>Makefile</a:t>
            </a:r>
            <a:r>
              <a:rPr lang="en-US" dirty="0" smtClean="0"/>
              <a:t>, Linker Script, Startup</a:t>
            </a:r>
          </a:p>
          <a:p>
            <a:endParaRPr lang="en-US" dirty="0"/>
          </a:p>
          <a:p>
            <a:r>
              <a:rPr lang="en-US" dirty="0" smtClean="0"/>
              <a:t>Each block diagram is implemented in 2 files:</a:t>
            </a:r>
          </a:p>
          <a:p>
            <a:pPr lvl="1"/>
            <a:r>
              <a:rPr lang="en-US" dirty="0" smtClean="0"/>
              <a:t>.c &amp;.h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547" y="2383581"/>
            <a:ext cx="1896667" cy="42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1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GOALS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30260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This Project targets:</a:t>
            </a:r>
          </a:p>
          <a:p>
            <a:pPr lvl="1"/>
            <a:r>
              <a:rPr lang="en-US" dirty="0" smtClean="0"/>
              <a:t>Embedded C</a:t>
            </a:r>
          </a:p>
          <a:p>
            <a:pPr lvl="1"/>
            <a:r>
              <a:rPr lang="en-US" dirty="0"/>
              <a:t>Understanding Build </a:t>
            </a:r>
            <a:r>
              <a:rPr lang="en-US" dirty="0" smtClean="0"/>
              <a:t>Process</a:t>
            </a:r>
          </a:p>
          <a:p>
            <a:pPr lvl="1"/>
            <a:r>
              <a:rPr lang="en-US" dirty="0" err="1" smtClean="0"/>
              <a:t>MakeFile</a:t>
            </a:r>
            <a:endParaRPr lang="en-US" dirty="0" smtClean="0"/>
          </a:p>
          <a:p>
            <a:pPr lvl="1"/>
            <a:r>
              <a:rPr lang="en-US" dirty="0" smtClean="0"/>
              <a:t>Startup</a:t>
            </a:r>
          </a:p>
          <a:p>
            <a:pPr lvl="1"/>
            <a:r>
              <a:rPr lang="en-US" dirty="0" smtClean="0"/>
              <a:t>Linker Script</a:t>
            </a:r>
          </a:p>
          <a:p>
            <a:pPr lvl="1"/>
            <a:r>
              <a:rPr lang="en-US" dirty="0" smtClean="0"/>
              <a:t>UML: unified modeling Language</a:t>
            </a:r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4954" y="5208876"/>
            <a:ext cx="8825659" cy="96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Board:  </a:t>
            </a:r>
            <a:r>
              <a:rPr lang="en-US" sz="1600" dirty="0" smtClean="0"/>
              <a:t>		STM32 (arm processor)</a:t>
            </a:r>
          </a:p>
          <a:p>
            <a:r>
              <a:rPr lang="en-US" sz="1600" b="1" dirty="0" smtClean="0"/>
              <a:t>Tool Chain:	</a:t>
            </a:r>
            <a:r>
              <a:rPr lang="en-US" sz="1600" dirty="0" smtClean="0"/>
              <a:t>Arm-none-</a:t>
            </a:r>
            <a:r>
              <a:rPr lang="en-US" sz="1600" dirty="0" err="1" smtClean="0"/>
              <a:t>eabi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43642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Project Implementation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2830" y="3865141"/>
            <a:ext cx="8825659" cy="6489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The code is available on my Account on GitHub.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210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Proteus Simulation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682" y="2359555"/>
            <a:ext cx="6436663" cy="43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3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Proteus Simulation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200" y="2440940"/>
            <a:ext cx="8093680" cy="40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2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Binary </a:t>
            </a:r>
            <a:r>
              <a:rPr lang="en-US" dirty="0" err="1" smtClean="0"/>
              <a:t>Utilitis</a:t>
            </a:r>
            <a:r>
              <a:rPr lang="en-US" dirty="0" smtClean="0"/>
              <a:t> (nm)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893" y="2471401"/>
            <a:ext cx="4715533" cy="266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70" y="2900909"/>
            <a:ext cx="2319502" cy="3723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654" y="2900908"/>
            <a:ext cx="2532382" cy="3723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18" y="2900908"/>
            <a:ext cx="3180663" cy="13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Binary </a:t>
            </a:r>
            <a:r>
              <a:rPr lang="en-US" dirty="0" err="1" smtClean="0"/>
              <a:t>Utilitis</a:t>
            </a:r>
            <a:r>
              <a:rPr lang="en-US" dirty="0" smtClean="0"/>
              <a:t> (size)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023" y="3659445"/>
            <a:ext cx="6973273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34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Binary </a:t>
            </a:r>
            <a:r>
              <a:rPr lang="en-US" dirty="0" err="1" smtClean="0"/>
              <a:t>Utilitis</a:t>
            </a:r>
            <a:r>
              <a:rPr lang="en-US" dirty="0"/>
              <a:t> (</a:t>
            </a:r>
            <a:r>
              <a:rPr lang="en-US" dirty="0" err="1"/>
              <a:t>readelf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634" y="2491740"/>
            <a:ext cx="5016781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135" y="2491740"/>
            <a:ext cx="557060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7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Binary </a:t>
            </a:r>
            <a:r>
              <a:rPr lang="en-US" dirty="0" err="1" smtClean="0"/>
              <a:t>Utilitis</a:t>
            </a:r>
            <a:r>
              <a:rPr lang="en-US" dirty="0"/>
              <a:t> (</a:t>
            </a:r>
            <a:r>
              <a:rPr lang="en-US" dirty="0" err="1"/>
              <a:t>objdump</a:t>
            </a:r>
            <a:r>
              <a:rPr lang="en-US" dirty="0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926" y="2597451"/>
            <a:ext cx="4667901" cy="238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35" y="3150976"/>
            <a:ext cx="2821153" cy="2752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357" y="3145994"/>
            <a:ext cx="2662651" cy="2760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556" y="3145994"/>
            <a:ext cx="2676961" cy="2757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066" y="3145994"/>
            <a:ext cx="3083934" cy="94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98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Map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36" y="2472565"/>
            <a:ext cx="4605504" cy="1189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37" y="3829857"/>
            <a:ext cx="4605504" cy="876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37" y="4815621"/>
            <a:ext cx="4605504" cy="15039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980" y="2441797"/>
            <a:ext cx="3711702" cy="24402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900" y="2441797"/>
            <a:ext cx="2785380" cy="170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9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377" y="2737988"/>
            <a:ext cx="8827245" cy="138202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Thank You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5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698262"/>
          </a:xfrm>
        </p:spPr>
        <p:txBody>
          <a:bodyPr>
            <a:noAutofit/>
          </a:bodyPr>
          <a:lstStyle/>
          <a:p>
            <a:r>
              <a:rPr lang="en-US" sz="2400" dirty="0"/>
              <a:t>A ”client” expects you to deliver the software of the following system</a:t>
            </a:r>
            <a:r>
              <a:rPr lang="en-US" sz="2400" dirty="0" smtClean="0"/>
              <a:t>:</a:t>
            </a:r>
          </a:p>
          <a:p>
            <a:pPr lvl="1"/>
            <a:r>
              <a:rPr lang="en-US" sz="2200" dirty="0"/>
              <a:t>A pressure controller with an </a:t>
            </a:r>
            <a:r>
              <a:rPr lang="en-US" sz="2200" dirty="0" smtClean="0"/>
              <a:t>alarm in </a:t>
            </a:r>
            <a:r>
              <a:rPr lang="en-US" sz="2200" dirty="0"/>
              <a:t>the </a:t>
            </a:r>
            <a:r>
              <a:rPr lang="en-US" sz="2200" dirty="0" smtClean="0"/>
              <a:t>cabin informs </a:t>
            </a:r>
            <a:r>
              <a:rPr lang="en-US" sz="2200" dirty="0"/>
              <a:t>the crew of a cabin when the pressure exceeds 20 </a:t>
            </a:r>
            <a:r>
              <a:rPr lang="en-US" sz="2200" dirty="0" smtClean="0"/>
              <a:t>bars. </a:t>
            </a:r>
          </a:p>
          <a:p>
            <a:pPr lvl="1"/>
            <a:r>
              <a:rPr lang="en-US" sz="2200" dirty="0" smtClean="0"/>
              <a:t>The Alarm duration has non specific duration.</a:t>
            </a:r>
          </a:p>
          <a:p>
            <a:pPr lvl="1"/>
            <a:r>
              <a:rPr lang="en-US" sz="2200" dirty="0" smtClean="0"/>
              <a:t>The Alarm can be LED or Buzzer.</a:t>
            </a:r>
          </a:p>
        </p:txBody>
      </p:sp>
    </p:spTree>
    <p:extLst>
      <p:ext uri="{BB962C8B-B14F-4D97-AF65-F5344CB8AC3E}">
        <p14:creationId xmlns:p14="http://schemas.microsoft.com/office/powerpoint/2010/main" val="142931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576" y="2954215"/>
            <a:ext cx="7610571" cy="24178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293468" y="2199053"/>
            <a:ext cx="2621567" cy="4527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7415" y="2876060"/>
            <a:ext cx="3188446" cy="3173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Case Study</a:t>
            </a:r>
            <a:endParaRPr lang="en-US" sz="2200" dirty="0"/>
          </a:p>
          <a:p>
            <a:r>
              <a:rPr lang="en-US" sz="2200" dirty="0" smtClean="0"/>
              <a:t>Method</a:t>
            </a:r>
          </a:p>
          <a:p>
            <a:r>
              <a:rPr lang="en-US" sz="2200" dirty="0" smtClean="0"/>
              <a:t>Requirements</a:t>
            </a:r>
          </a:p>
          <a:p>
            <a:r>
              <a:rPr lang="en-US" sz="2200" dirty="0" smtClean="0"/>
              <a:t>Space Exploration</a:t>
            </a:r>
          </a:p>
          <a:p>
            <a:r>
              <a:rPr lang="en-US" sz="2200" dirty="0" smtClean="0"/>
              <a:t>System Analysis</a:t>
            </a:r>
          </a:p>
          <a:p>
            <a:r>
              <a:rPr lang="en-US" sz="2200" dirty="0" smtClean="0"/>
              <a:t>System Design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0967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</a:t>
            </a:r>
            <a:r>
              <a:rPr lang="en-US" sz="1600" dirty="0"/>
              <a:t>A </a:t>
            </a:r>
            <a:r>
              <a:rPr lang="en-US" sz="1600" dirty="0"/>
              <a:t>pressure controller with an alarm in the cabin informs the crew of a cabin </a:t>
            </a:r>
            <a:r>
              <a:rPr lang="en-US" sz="1600" dirty="0" smtClean="0"/>
              <a:t>		 when </a:t>
            </a:r>
            <a:r>
              <a:rPr lang="en-US" sz="1600" dirty="0"/>
              <a:t>the pressure exceeds 20 bars. </a:t>
            </a:r>
            <a:endParaRPr lang="en-US" sz="1600" dirty="0"/>
          </a:p>
          <a:p>
            <a:pPr lvl="1"/>
            <a:endParaRPr lang="en-US" sz="1400" dirty="0"/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/>
              <a:t>The controller set up and shutdown procedures are not </a:t>
            </a:r>
            <a:r>
              <a:rPr lang="en-US" dirty="0" smtClean="0"/>
              <a:t>modeled</a:t>
            </a:r>
          </a:p>
          <a:p>
            <a:pPr lvl="1"/>
            <a:r>
              <a:rPr lang="en-US" dirty="0"/>
              <a:t>The controller maintenance is not modeled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pressure sensor never fails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alarm never fails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controller never faces power cut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5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Methods (SDLC)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1971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SW development can follow one of these life cycle:</a:t>
            </a:r>
          </a:p>
          <a:p>
            <a:pPr lvl="1"/>
            <a:r>
              <a:rPr lang="en-US" sz="1800" dirty="0" smtClean="0"/>
              <a:t>Waterfall</a:t>
            </a:r>
          </a:p>
          <a:p>
            <a:pPr lvl="1"/>
            <a:r>
              <a:rPr lang="en-US" sz="1800" dirty="0" smtClean="0"/>
              <a:t>V-model</a:t>
            </a:r>
          </a:p>
          <a:p>
            <a:pPr lvl="1"/>
            <a:r>
              <a:rPr lang="en-US" sz="1800" dirty="0" smtClean="0"/>
              <a:t>Agile</a:t>
            </a:r>
          </a:p>
          <a:p>
            <a:pPr lvl="1"/>
            <a:r>
              <a:rPr lang="en-US" sz="1800" dirty="0" smtClean="0"/>
              <a:t>Spiral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54953" y="4936393"/>
            <a:ext cx="8825659" cy="787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Actually, Selecting the SDLC is out of project scope right now.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64400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Requirements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60" y="2290972"/>
            <a:ext cx="8342900" cy="44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Space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will be implemented using STM32 board.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processor used is: ARM-CORTEX-M</a:t>
            </a:r>
            <a:endParaRPr lang="en-US" dirty="0"/>
          </a:p>
        </p:txBody>
      </p:sp>
      <p:pic>
        <p:nvPicPr>
          <p:cNvPr id="1026" name="Picture 2" descr="Купить STM32F103C6 Оригинальный чип Blue Pill ARM Cortex-M3 72 MHz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103" y="3156160"/>
            <a:ext cx="2895600" cy="16310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805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System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analysis is divided into 3 diagrams:</a:t>
            </a:r>
          </a:p>
          <a:p>
            <a:pPr lvl="1"/>
            <a:r>
              <a:rPr lang="en-US" dirty="0" smtClean="0"/>
              <a:t>Case Diagram</a:t>
            </a:r>
          </a:p>
          <a:p>
            <a:pPr lvl="1"/>
            <a:r>
              <a:rPr lang="en-US" dirty="0" smtClean="0"/>
              <a:t>Activity Diagram</a:t>
            </a:r>
          </a:p>
          <a:p>
            <a:pPr lvl="1"/>
            <a:r>
              <a:rPr lang="en-US" dirty="0" smtClean="0"/>
              <a:t>Sequence Diagram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31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purl.org/dc/terms/"/>
    <ds:schemaRef ds:uri="16c05727-aa75-4e4a-9b5f-8a80a1165891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0</TotalTime>
  <Words>444</Words>
  <Application>Microsoft Office PowerPoint</Application>
  <PresentationFormat>Widescreen</PresentationFormat>
  <Paragraphs>99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Ion Boardroom</vt:lpstr>
      <vt:lpstr>Pressure Controller  project</vt:lpstr>
      <vt:lpstr>GOALS</vt:lpstr>
      <vt:lpstr>Project Idea</vt:lpstr>
      <vt:lpstr>System Architecting</vt:lpstr>
      <vt:lpstr>1. Case Study</vt:lpstr>
      <vt:lpstr>2. Methods (SDLC)</vt:lpstr>
      <vt:lpstr>3. Requirements</vt:lpstr>
      <vt:lpstr>4. Space Exploration</vt:lpstr>
      <vt:lpstr>5. System Analysis</vt:lpstr>
      <vt:lpstr>5.1 Case Diagram</vt:lpstr>
      <vt:lpstr>5.2 Activity Diagram</vt:lpstr>
      <vt:lpstr>5.3 Sequence Diagram</vt:lpstr>
      <vt:lpstr>6. System Design</vt:lpstr>
      <vt:lpstr>6.1 Block Diagram</vt:lpstr>
      <vt:lpstr>6.2 State Machines</vt:lpstr>
      <vt:lpstr>6.2 State Machines</vt:lpstr>
      <vt:lpstr>6.2 State Machines</vt:lpstr>
      <vt:lpstr>6.3 Simulate the system</vt:lpstr>
      <vt:lpstr>7. Project Implementation</vt:lpstr>
      <vt:lpstr>7. Project Implementation</vt:lpstr>
      <vt:lpstr>8. Proteus Simulation</vt:lpstr>
      <vt:lpstr>8. Proteus Simulation</vt:lpstr>
      <vt:lpstr>9. Binary Utilitis (nm)</vt:lpstr>
      <vt:lpstr>9. Binary Utilitis (size)</vt:lpstr>
      <vt:lpstr>9. Binary Utilitis (readelf)</vt:lpstr>
      <vt:lpstr>9. Binary Utilitis (objdump)</vt:lpstr>
      <vt:lpstr>10. Map File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2024-07-17T11:45:13Z</dcterms:created>
  <dcterms:modified xsi:type="dcterms:W3CDTF">2024-07-17T13:34:59Z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